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BD6D-A3C8-4837-BE79-15FD8073A8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72007-CC50-4236-8F75-AE6E841C88C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635000" y="4238625"/>
            <a:ext cx="5232400" cy="2466975"/>
          </a:xfrm>
          <a:prstGeom prst="rect">
            <a:avLst/>
          </a:prstGeom>
          <a:solidFill>
            <a:srgbClr val="969696">
              <a:alpha val="50195"/>
            </a:srgbClr>
          </a:solidFill>
          <a:ln w="444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61988" y="265113"/>
            <a:ext cx="80010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  <a:latin typeface="標楷體" pitchFamily="65" charset="-120"/>
              </a:rPr>
              <a:t>匯豐汽車的改革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2182475" y="4945063"/>
          <a:ext cx="1068388" cy="1027112"/>
        </p:xfrm>
        <a:graphic>
          <a:graphicData uri="http://schemas.openxmlformats.org/presentationml/2006/ole">
            <p:oleObj spid="_x0000_s1026" name="文件" r:id="rId3" imgW="1068120" imgH="1027440" progId="Word.Document.8">
              <p:embed/>
            </p:oleObj>
          </a:graphicData>
        </a:graphic>
      </p:graphicFrame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4886325" y="2262188"/>
            <a:ext cx="2554288" cy="315912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開發大陸市場，移植台灣經驗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892550" y="5122863"/>
            <a:ext cx="1393825" cy="522287"/>
          </a:xfrm>
          <a:prstGeom prst="rect">
            <a:avLst/>
          </a:prstGeom>
          <a:solidFill>
            <a:srgbClr val="FFCCFF"/>
          </a:solidFill>
          <a:ln w="9525">
            <a:solidFill>
              <a:srgbClr val="F6364D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業代能力提升</a:t>
            </a:r>
          </a:p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業代收入增加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1382713" y="5176838"/>
            <a:ext cx="1470025" cy="369887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蒐集顧客資料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2141538" y="1763713"/>
            <a:ext cx="3762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 eaLnBrk="0" hangingPunct="0"/>
            <a:r>
              <a:rPr kumimoji="0" lang="zh-TW" altLang="en-US" sz="14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使命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2825750" y="1693863"/>
            <a:ext cx="3962400" cy="28575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eaLnBrk="0" hangingPunct="0"/>
            <a:r>
              <a:rPr kumimoji="0" lang="zh-TW" altLang="en-US" sz="16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顧客、員工、股東心目中最有價值的公司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2141538" y="1314450"/>
            <a:ext cx="3762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 eaLnBrk="0" hangingPunct="0"/>
            <a:r>
              <a:rPr kumimoji="0" lang="zh-TW" altLang="en-US" sz="14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願景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2828925" y="1185863"/>
            <a:ext cx="3963988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eaLnBrk="0" hangingPunct="0"/>
            <a:r>
              <a:rPr kumimoji="0" lang="zh-TW" altLang="en-US" sz="20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寶島永續稱雄，神州再造第一</a:t>
            </a:r>
          </a:p>
        </p:txBody>
      </p:sp>
      <p:sp>
        <p:nvSpPr>
          <p:cNvPr id="22541" name="AutoShape 12"/>
          <p:cNvSpPr>
            <a:spLocks noChangeArrowheads="1"/>
          </p:cNvSpPr>
          <p:nvPr/>
        </p:nvSpPr>
        <p:spPr bwMode="auto">
          <a:xfrm>
            <a:off x="4648200" y="1450975"/>
            <a:ext cx="306388" cy="2270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anchor="ctr"/>
          <a:lstStyle/>
          <a:p>
            <a:endParaRPr lang="zh-TW" altLang="en-US"/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896938" y="3257550"/>
            <a:ext cx="2724150" cy="29686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系統化發掘顧客需求之能力</a:t>
            </a:r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858838" y="3829050"/>
            <a:ext cx="2222500" cy="280988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客戶資料分析</a:t>
            </a: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825500" y="4400550"/>
            <a:ext cx="2117725" cy="29686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建立顧客資料庫</a:t>
            </a:r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 flipV="1">
            <a:off x="2112963" y="4076700"/>
            <a:ext cx="1587" cy="3159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V="1">
            <a:off x="2112963" y="3533775"/>
            <a:ext cx="1587" cy="249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097088" y="2933700"/>
            <a:ext cx="1570037" cy="304800"/>
            <a:chOff x="1321" y="1848"/>
            <a:chExt cx="989" cy="192"/>
          </a:xfrm>
        </p:grpSpPr>
        <p:sp>
          <p:nvSpPr>
            <p:cNvPr id="22581" name="Line 19"/>
            <p:cNvSpPr>
              <a:spLocks noChangeShapeType="1"/>
            </p:cNvSpPr>
            <p:nvPr/>
          </p:nvSpPr>
          <p:spPr bwMode="auto">
            <a:xfrm flipV="1">
              <a:off x="1321" y="1848"/>
              <a:ext cx="1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22582" name="Line 20"/>
            <p:cNvSpPr>
              <a:spLocks noChangeShapeType="1"/>
            </p:cNvSpPr>
            <p:nvPr/>
          </p:nvSpPr>
          <p:spPr bwMode="auto">
            <a:xfrm>
              <a:off x="1321" y="1848"/>
              <a:ext cx="989" cy="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zh-TW" altLang="en-US"/>
            </a:p>
          </p:txBody>
        </p:sp>
      </p:grpSp>
      <p:sp>
        <p:nvSpPr>
          <p:cNvPr id="22548" name="Line 21"/>
          <p:cNvSpPr>
            <a:spLocks noChangeShapeType="1"/>
          </p:cNvSpPr>
          <p:nvPr/>
        </p:nvSpPr>
        <p:spPr bwMode="auto">
          <a:xfrm flipV="1">
            <a:off x="4106863" y="2544763"/>
            <a:ext cx="1587" cy="2555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3660775" y="2835275"/>
            <a:ext cx="928688" cy="330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行銷部門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2076450" y="6096000"/>
            <a:ext cx="1719263" cy="446088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業代經驗分享系統使用介面</a:t>
            </a:r>
          </a:p>
        </p:txBody>
      </p:sp>
      <p:sp>
        <p:nvSpPr>
          <p:cNvPr id="22551" name="AutoShape 24"/>
          <p:cNvSpPr>
            <a:spLocks noChangeArrowheads="1"/>
          </p:cNvSpPr>
          <p:nvPr/>
        </p:nvSpPr>
        <p:spPr bwMode="auto">
          <a:xfrm>
            <a:off x="4665663" y="5876925"/>
            <a:ext cx="1062037" cy="709613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業代經驗</a:t>
            </a:r>
          </a:p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知識庫</a:t>
            </a: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6400800" y="3097213"/>
            <a:ext cx="1625600" cy="30797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發展新產品之能力</a:t>
            </a:r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6400800" y="3554413"/>
            <a:ext cx="1703388" cy="3048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建立企業資源系統</a:t>
            </a:r>
          </a:p>
        </p:txBody>
      </p:sp>
      <p:sp>
        <p:nvSpPr>
          <p:cNvPr id="22554" name="Rectangle 27"/>
          <p:cNvSpPr>
            <a:spLocks noChangeArrowheads="1"/>
          </p:cNvSpPr>
          <p:nvPr/>
        </p:nvSpPr>
        <p:spPr bwMode="auto">
          <a:xfrm>
            <a:off x="6067425" y="4038600"/>
            <a:ext cx="2919413" cy="2968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</a:t>
            </a:r>
            <a:r>
              <a:rPr kumimoji="0" lang="en-US" altLang="zh-TW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Activity-Based Costing</a:t>
            </a:r>
            <a:r>
              <a:rPr kumimoji="0"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制度</a:t>
            </a:r>
          </a:p>
        </p:txBody>
      </p:sp>
      <p:sp>
        <p:nvSpPr>
          <p:cNvPr id="22555" name="AutoShape 28"/>
          <p:cNvSpPr>
            <a:spLocks noChangeArrowheads="1"/>
          </p:cNvSpPr>
          <p:nvPr/>
        </p:nvSpPr>
        <p:spPr bwMode="auto">
          <a:xfrm>
            <a:off x="5656263" y="1981200"/>
            <a:ext cx="292100" cy="2555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anchor="ctr"/>
          <a:lstStyle/>
          <a:p>
            <a:endParaRPr lang="zh-TW" alt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616450" y="2933700"/>
            <a:ext cx="2616200" cy="152400"/>
            <a:chOff x="2908" y="1848"/>
            <a:chExt cx="1648" cy="96"/>
          </a:xfrm>
        </p:grpSpPr>
        <p:sp>
          <p:nvSpPr>
            <p:cNvPr id="22579" name="Line 30"/>
            <p:cNvSpPr>
              <a:spLocks noChangeShapeType="1"/>
            </p:cNvSpPr>
            <p:nvPr/>
          </p:nvSpPr>
          <p:spPr bwMode="auto">
            <a:xfrm flipH="1">
              <a:off x="2908" y="1848"/>
              <a:ext cx="1648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22580" name="Line 31"/>
            <p:cNvSpPr>
              <a:spLocks noChangeShapeType="1"/>
            </p:cNvSpPr>
            <p:nvPr/>
          </p:nvSpPr>
          <p:spPr bwMode="auto">
            <a:xfrm flipV="1">
              <a:off x="4553" y="1848"/>
              <a:ext cx="1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TW" altLang="en-US"/>
            </a:p>
          </p:txBody>
        </p:sp>
      </p:grpSp>
      <p:sp>
        <p:nvSpPr>
          <p:cNvPr id="22557" name="Line 32"/>
          <p:cNvSpPr>
            <a:spLocks noChangeShapeType="1"/>
          </p:cNvSpPr>
          <p:nvPr/>
        </p:nvSpPr>
        <p:spPr bwMode="auto">
          <a:xfrm>
            <a:off x="2963863" y="4545013"/>
            <a:ext cx="8524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58" name="Text Box 33"/>
          <p:cNvSpPr txBox="1">
            <a:spLocks noChangeArrowheads="1"/>
          </p:cNvSpPr>
          <p:nvPr/>
        </p:nvSpPr>
        <p:spPr bwMode="auto">
          <a:xfrm>
            <a:off x="2971800" y="4273550"/>
            <a:ext cx="928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輸入資料</a:t>
            </a:r>
          </a:p>
        </p:txBody>
      </p:sp>
      <p:sp>
        <p:nvSpPr>
          <p:cNvPr id="22559" name="Line 34"/>
          <p:cNvSpPr>
            <a:spLocks noChangeShapeType="1"/>
          </p:cNvSpPr>
          <p:nvPr/>
        </p:nvSpPr>
        <p:spPr bwMode="auto">
          <a:xfrm flipH="1">
            <a:off x="4589463" y="4718050"/>
            <a:ext cx="3175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0" name="Text Box 35"/>
          <p:cNvSpPr txBox="1">
            <a:spLocks noChangeArrowheads="1"/>
          </p:cNvSpPr>
          <p:nvPr/>
        </p:nvSpPr>
        <p:spPr bwMode="auto">
          <a:xfrm>
            <a:off x="4492625" y="4764088"/>
            <a:ext cx="928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系統協助</a:t>
            </a:r>
          </a:p>
        </p:txBody>
      </p:sp>
      <p:sp>
        <p:nvSpPr>
          <p:cNvPr id="22561" name="Line 36"/>
          <p:cNvSpPr>
            <a:spLocks noChangeShapeType="1"/>
          </p:cNvSpPr>
          <p:nvPr/>
        </p:nvSpPr>
        <p:spPr bwMode="auto">
          <a:xfrm flipV="1">
            <a:off x="3806825" y="6299200"/>
            <a:ext cx="9017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2" name="Line 37"/>
          <p:cNvSpPr>
            <a:spLocks noChangeShapeType="1"/>
          </p:cNvSpPr>
          <p:nvPr/>
        </p:nvSpPr>
        <p:spPr bwMode="auto">
          <a:xfrm flipV="1">
            <a:off x="3367088" y="5702300"/>
            <a:ext cx="80645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3" name="Line 38"/>
          <p:cNvSpPr>
            <a:spLocks noChangeShapeType="1"/>
          </p:cNvSpPr>
          <p:nvPr/>
        </p:nvSpPr>
        <p:spPr bwMode="auto">
          <a:xfrm flipH="1">
            <a:off x="2892425" y="5360988"/>
            <a:ext cx="10144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4" name="Text Box 39"/>
          <p:cNvSpPr txBox="1">
            <a:spLocks noChangeArrowheads="1"/>
          </p:cNvSpPr>
          <p:nvPr/>
        </p:nvSpPr>
        <p:spPr bwMode="auto">
          <a:xfrm>
            <a:off x="3351213" y="2266950"/>
            <a:ext cx="1393825" cy="2968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kumimoji="0"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關係行銷策略</a:t>
            </a:r>
          </a:p>
        </p:txBody>
      </p:sp>
      <p:sp>
        <p:nvSpPr>
          <p:cNvPr id="22565" name="Line 40"/>
          <p:cNvSpPr>
            <a:spLocks noChangeShapeType="1"/>
          </p:cNvSpPr>
          <p:nvPr/>
        </p:nvSpPr>
        <p:spPr bwMode="auto">
          <a:xfrm flipH="1" flipV="1">
            <a:off x="7253288" y="3859213"/>
            <a:ext cx="1587" cy="1635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6" name="Line 41"/>
          <p:cNvSpPr>
            <a:spLocks noChangeShapeType="1"/>
          </p:cNvSpPr>
          <p:nvPr/>
        </p:nvSpPr>
        <p:spPr bwMode="auto">
          <a:xfrm flipH="1" flipV="1">
            <a:off x="7253288" y="3402013"/>
            <a:ext cx="1587" cy="1635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7" name="Line 42"/>
          <p:cNvSpPr>
            <a:spLocks noChangeShapeType="1"/>
          </p:cNvSpPr>
          <p:nvPr/>
        </p:nvSpPr>
        <p:spPr bwMode="auto">
          <a:xfrm flipH="1" flipV="1">
            <a:off x="2074863" y="4757738"/>
            <a:ext cx="1587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zh-TW" altLang="en-US"/>
          </a:p>
        </p:txBody>
      </p:sp>
      <p:sp>
        <p:nvSpPr>
          <p:cNvPr id="22568" name="Line 43"/>
          <p:cNvSpPr>
            <a:spLocks noChangeShapeType="1"/>
          </p:cNvSpPr>
          <p:nvPr/>
        </p:nvSpPr>
        <p:spPr bwMode="auto">
          <a:xfrm>
            <a:off x="2265363" y="5553075"/>
            <a:ext cx="477837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2569" name="AutoShape 44"/>
          <p:cNvSpPr>
            <a:spLocks noChangeArrowheads="1"/>
          </p:cNvSpPr>
          <p:nvPr/>
        </p:nvSpPr>
        <p:spPr bwMode="auto">
          <a:xfrm>
            <a:off x="3886200" y="1981200"/>
            <a:ext cx="292100" cy="25558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anchor="ctr"/>
          <a:lstStyle/>
          <a:p>
            <a:endParaRPr lang="zh-TW" altLang="en-US"/>
          </a:p>
        </p:txBody>
      </p:sp>
      <p:sp>
        <p:nvSpPr>
          <p:cNvPr id="22570" name="Text Box 45"/>
          <p:cNvSpPr txBox="1">
            <a:spLocks noChangeArrowheads="1"/>
          </p:cNvSpPr>
          <p:nvPr/>
        </p:nvSpPr>
        <p:spPr bwMode="auto">
          <a:xfrm>
            <a:off x="1304925" y="4767263"/>
            <a:ext cx="9286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短期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目標達成</a:t>
            </a:r>
          </a:p>
        </p:txBody>
      </p:sp>
      <p:sp>
        <p:nvSpPr>
          <p:cNvPr id="22571" name="Text Box 46"/>
          <p:cNvSpPr txBox="1">
            <a:spLocks noChangeArrowheads="1"/>
          </p:cNvSpPr>
          <p:nvPr/>
        </p:nvSpPr>
        <p:spPr bwMode="auto">
          <a:xfrm>
            <a:off x="1547813" y="5710238"/>
            <a:ext cx="928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輸入資料</a:t>
            </a:r>
          </a:p>
        </p:txBody>
      </p:sp>
      <p:sp>
        <p:nvSpPr>
          <p:cNvPr id="22572" name="Text Box 47"/>
          <p:cNvSpPr txBox="1">
            <a:spLocks noChangeArrowheads="1"/>
          </p:cNvSpPr>
          <p:nvPr/>
        </p:nvSpPr>
        <p:spPr bwMode="auto">
          <a:xfrm>
            <a:off x="2916238" y="4964113"/>
            <a:ext cx="9286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業代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提供資料</a:t>
            </a:r>
          </a:p>
        </p:txBody>
      </p:sp>
      <p:sp>
        <p:nvSpPr>
          <p:cNvPr id="22573" name="Text Box 48"/>
          <p:cNvSpPr txBox="1">
            <a:spLocks noChangeArrowheads="1"/>
          </p:cNvSpPr>
          <p:nvPr/>
        </p:nvSpPr>
        <p:spPr bwMode="auto">
          <a:xfrm>
            <a:off x="3059113" y="5675313"/>
            <a:ext cx="928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系統協助</a:t>
            </a:r>
          </a:p>
        </p:txBody>
      </p:sp>
      <p:sp>
        <p:nvSpPr>
          <p:cNvPr id="22574" name="Text Box 49"/>
          <p:cNvSpPr txBox="1">
            <a:spLocks noChangeArrowheads="1"/>
          </p:cNvSpPr>
          <p:nvPr/>
        </p:nvSpPr>
        <p:spPr bwMode="auto">
          <a:xfrm>
            <a:off x="3779838" y="6035675"/>
            <a:ext cx="928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2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查詢知識</a:t>
            </a:r>
          </a:p>
        </p:txBody>
      </p:sp>
      <p:sp>
        <p:nvSpPr>
          <p:cNvPr id="2026546" name="Rectangle 50"/>
          <p:cNvSpPr>
            <a:spLocks noChangeArrowheads="1"/>
          </p:cNvSpPr>
          <p:nvPr/>
        </p:nvSpPr>
        <p:spPr bwMode="auto">
          <a:xfrm>
            <a:off x="7002463" y="4598988"/>
            <a:ext cx="1484312" cy="16208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kumimoji="0" lang="zh-TW" altLang="en-US" sz="2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良師益友</a:t>
            </a:r>
          </a:p>
          <a:p>
            <a:pPr eaLnBrk="0" hangingPunct="0">
              <a:defRPr/>
            </a:pPr>
            <a:r>
              <a:rPr kumimoji="0" lang="en-US" altLang="zh-TW" sz="2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(eMentor)</a:t>
            </a:r>
          </a:p>
          <a:p>
            <a:pPr eaLnBrk="0" hangingPunct="0">
              <a:defRPr/>
            </a:pPr>
            <a:r>
              <a:rPr kumimoji="0" lang="zh-TW" altLang="en-US" sz="2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系統</a:t>
            </a:r>
            <a:endParaRPr kumimoji="0" lang="zh-TW" altLang="en-US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2576" name="AutoShape 51"/>
          <p:cNvSpPr>
            <a:spLocks noChangeArrowheads="1"/>
          </p:cNvSpPr>
          <p:nvPr/>
        </p:nvSpPr>
        <p:spPr bwMode="auto">
          <a:xfrm rot="10800000">
            <a:off x="6019800" y="5181600"/>
            <a:ext cx="914400" cy="457200"/>
          </a:xfrm>
          <a:custGeom>
            <a:avLst/>
            <a:gdLst>
              <a:gd name="T0" fmla="*/ 685800 w 21600"/>
              <a:gd name="T1" fmla="*/ 0 h 21600"/>
              <a:gd name="T2" fmla="*/ 0 w 21600"/>
              <a:gd name="T3" fmla="*/ 228600 h 21600"/>
              <a:gd name="T4" fmla="*/ 685800 w 21600"/>
              <a:gd name="T5" fmla="*/ 457200 h 21600"/>
              <a:gd name="T6" fmla="*/ 9144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77" name="Text Box 52"/>
          <p:cNvSpPr txBox="1">
            <a:spLocks noChangeArrowheads="1"/>
          </p:cNvSpPr>
          <p:nvPr/>
        </p:nvSpPr>
        <p:spPr bwMode="auto">
          <a:xfrm>
            <a:off x="3816350" y="4406900"/>
            <a:ext cx="1781175" cy="314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業代工作支援系統</a:t>
            </a:r>
          </a:p>
        </p:txBody>
      </p:sp>
      <p:sp>
        <p:nvSpPr>
          <p:cNvPr id="22578" name="Text Box 53"/>
          <p:cNvSpPr txBox="1">
            <a:spLocks noChangeArrowheads="1"/>
          </p:cNvSpPr>
          <p:nvPr/>
        </p:nvSpPr>
        <p:spPr bwMode="auto">
          <a:xfrm>
            <a:off x="6445250" y="6173788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資料來源：李榮華，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18B52-9DD0-4D99-AB5A-C201CCA7282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02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315200" cy="482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0" smtClean="0">
                <a:solidFill>
                  <a:srgbClr val="FFFFFF"/>
                </a:solidFill>
              </a:rPr>
              <a:t>匯豐預期效益</a:t>
            </a:r>
            <a:endParaRPr lang="zh-TW" altLang="en-US" b="0" smtClean="0">
              <a:solidFill>
                <a:schemeClr val="accent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971800"/>
            <a:ext cx="8077200" cy="3535363"/>
            <a:chOff x="384" y="1872"/>
            <a:chExt cx="5088" cy="2227"/>
          </a:xfrm>
        </p:grpSpPr>
        <p:sp>
          <p:nvSpPr>
            <p:cNvPr id="174096" name="Rectangle 4"/>
            <p:cNvSpPr>
              <a:spLocks noChangeArrowheads="1"/>
            </p:cNvSpPr>
            <p:nvPr/>
          </p:nvSpPr>
          <p:spPr bwMode="auto">
            <a:xfrm>
              <a:off x="3892" y="3408"/>
              <a:ext cx="1580" cy="6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</a:t>
              </a:r>
              <a:r>
                <a:rPr lang="zh-TW" altLang="en-US" sz="1400" b="1">
                  <a:ea typeface="華康特粗楷體" pitchFamily="65" charset="-120"/>
                </a:rPr>
                <a:t>透過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良師益友</a:t>
              </a:r>
              <a:r>
                <a:rPr lang="zh-TW" altLang="en-US" sz="1400" b="1">
                  <a:solidFill>
                    <a:schemeClr val="bg2"/>
                  </a:solidFill>
                  <a:ea typeface="華康特粗楷體" pitchFamily="65" charset="-120"/>
                </a:rPr>
                <a:t>系統整合全</a:t>
              </a:r>
            </a:p>
            <a:p>
              <a:pPr marL="134938" indent="-134938" algn="l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400" b="1">
                  <a:solidFill>
                    <a:schemeClr val="bg2"/>
                  </a:solidFill>
                  <a:ea typeface="華康特粗楷體" pitchFamily="65" charset="-120"/>
                </a:rPr>
                <a:t>  </a:t>
              </a:r>
              <a:r>
                <a:rPr lang="zh-TW" altLang="en-US" sz="1400" b="1">
                  <a:ea typeface="華康特粗楷體" pitchFamily="65" charset="-120"/>
                </a:rPr>
                <a:t>公司資源，設計新的服務性</a:t>
              </a:r>
            </a:p>
            <a:p>
              <a:pPr marL="134938" indent="-134938" algn="l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400" b="1">
                  <a:ea typeface="華康特粗楷體" pitchFamily="65" charset="-120"/>
                </a:rPr>
                <a:t>  商品，增加業代以及公司的</a:t>
              </a:r>
            </a:p>
            <a:p>
              <a:pPr marL="134938" indent="-134938" algn="l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400" b="1">
                  <a:ea typeface="華康特粗楷體" pitchFamily="65" charset="-120"/>
                </a:rPr>
                <a:t>  收入來源</a:t>
              </a:r>
              <a:endParaRPr lang="zh-TW" altLang="en-US" sz="1400" b="1" u="sng">
                <a:solidFill>
                  <a:srgbClr val="FF0066"/>
                </a:solidFill>
                <a:ea typeface="華康特粗楷體" pitchFamily="65" charset="-120"/>
              </a:endParaRPr>
            </a:p>
          </p:txBody>
        </p:sp>
        <p:sp>
          <p:nvSpPr>
            <p:cNvPr id="174097" name="Rectangle 5"/>
            <p:cNvSpPr>
              <a:spLocks noChangeArrowheads="1"/>
            </p:cNvSpPr>
            <p:nvPr/>
          </p:nvSpPr>
          <p:spPr bwMode="auto">
            <a:xfrm>
              <a:off x="2313" y="3408"/>
              <a:ext cx="1579" cy="6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47638" indent="-1476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2.落實</a:t>
              </a:r>
              <a:r>
                <a:rPr lang="zh-TW" altLang="zh-TW" sz="1400" b="1" u="sng">
                  <a:solidFill>
                    <a:srgbClr val="FF0066"/>
                  </a:solidFill>
                  <a:ea typeface="華康特粗楷體" pitchFamily="65" charset="-120"/>
                </a:rPr>
                <a:t>顧客生命週期全程服務</a:t>
              </a:r>
              <a:r>
                <a:rPr lang="zh-TW" altLang="zh-TW" sz="1400" b="1">
                  <a:ea typeface="華康特粗楷體" pitchFamily="65" charset="-120"/>
                </a:rPr>
                <a:t>，並增加可計算業績的產品，促使業代達成每一顧客服務都是一種銷售。</a:t>
              </a:r>
              <a:endParaRPr lang="zh-TW" altLang="en-US" sz="1400" b="1" u="sng">
                <a:solidFill>
                  <a:srgbClr val="FF0066"/>
                </a:solidFill>
                <a:ea typeface="華康特粗楷體" pitchFamily="65" charset="-120"/>
              </a:endParaRPr>
            </a:p>
          </p:txBody>
        </p:sp>
        <p:sp>
          <p:nvSpPr>
            <p:cNvPr id="174098" name="Rectangle 6"/>
            <p:cNvSpPr>
              <a:spLocks noChangeArrowheads="1"/>
            </p:cNvSpPr>
            <p:nvPr/>
          </p:nvSpPr>
          <p:spPr bwMode="auto">
            <a:xfrm>
              <a:off x="768" y="3408"/>
              <a:ext cx="1545" cy="69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47638" indent="-1476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</a:t>
              </a:r>
              <a:r>
                <a:rPr lang="zh-TW" altLang="en-US" sz="1400" b="1">
                  <a:ea typeface="華康特粗楷體" pitchFamily="65" charset="-120"/>
                </a:rPr>
                <a:t>導入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業代經驗知識分享系統</a:t>
              </a:r>
              <a:r>
                <a:rPr lang="zh-TW" altLang="en-US" sz="1400" b="1">
                  <a:ea typeface="華康特粗楷體" pitchFamily="65" charset="-120"/>
                </a:rPr>
                <a:t>，提昇業代工作能力。</a:t>
              </a:r>
              <a:endParaRPr lang="zh-TW" altLang="en-US" sz="1400" b="1" u="sng">
                <a:solidFill>
                  <a:srgbClr val="FF0066"/>
                </a:solidFill>
                <a:ea typeface="華康特粗楷體" pitchFamily="65" charset="-120"/>
              </a:endParaRPr>
            </a:p>
          </p:txBody>
        </p:sp>
        <p:sp>
          <p:nvSpPr>
            <p:cNvPr id="174099" name="Rectangle 7"/>
            <p:cNvSpPr>
              <a:spLocks noChangeArrowheads="1"/>
            </p:cNvSpPr>
            <p:nvPr/>
          </p:nvSpPr>
          <p:spPr bwMode="auto">
            <a:xfrm>
              <a:off x="3892" y="2928"/>
              <a:ext cx="1580" cy="4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>
                  <a:ea typeface="華康特粗楷體" pitchFamily="65" charset="-120"/>
                </a:rPr>
                <a:t>業代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生產力提高，公司銷售成本降低</a:t>
              </a:r>
            </a:p>
          </p:txBody>
        </p:sp>
        <p:sp>
          <p:nvSpPr>
            <p:cNvPr id="174100" name="Rectangle 8"/>
            <p:cNvSpPr>
              <a:spLocks noChangeArrowheads="1"/>
            </p:cNvSpPr>
            <p:nvPr/>
          </p:nvSpPr>
          <p:spPr bwMode="auto">
            <a:xfrm>
              <a:off x="2313" y="2928"/>
              <a:ext cx="1579" cy="4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設置客服中心</a:t>
              </a:r>
              <a:r>
                <a:rPr lang="zh-TW" altLang="en-US" sz="1400" b="1">
                  <a:ea typeface="華康特粗楷體" pitchFamily="65" charset="-120"/>
                </a:rPr>
                <a:t>，建立統合性的顧客服務窗口，提高服務品質</a:t>
              </a:r>
            </a:p>
          </p:txBody>
        </p:sp>
        <p:sp>
          <p:nvSpPr>
            <p:cNvPr id="174101" name="Rectangle 9"/>
            <p:cNvSpPr>
              <a:spLocks noChangeArrowheads="1"/>
            </p:cNvSpPr>
            <p:nvPr/>
          </p:nvSpPr>
          <p:spPr bwMode="auto">
            <a:xfrm>
              <a:off x="768" y="2928"/>
              <a:ext cx="1545" cy="4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47638" indent="-1476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>
                  <a:ea typeface="華康特粗楷體" pitchFamily="65" charset="-120"/>
                </a:rPr>
                <a:t>導入業代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工作支援系統</a:t>
              </a:r>
              <a:r>
                <a:rPr lang="zh-TW" altLang="en-US" sz="1400" b="1">
                  <a:ea typeface="華康特粗楷體" pitchFamily="65" charset="-120"/>
                </a:rPr>
                <a:t>，提高個人生產力</a:t>
              </a:r>
            </a:p>
          </p:txBody>
        </p:sp>
        <p:sp>
          <p:nvSpPr>
            <p:cNvPr id="174102" name="Rectangle 10"/>
            <p:cNvSpPr>
              <a:spLocks noChangeArrowheads="1"/>
            </p:cNvSpPr>
            <p:nvPr/>
          </p:nvSpPr>
          <p:spPr bwMode="auto">
            <a:xfrm>
              <a:off x="384" y="2928"/>
              <a:ext cx="384" cy="11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400" b="1">
                  <a:ea typeface="華康特粗楷體" pitchFamily="65" charset="-120"/>
                </a:rPr>
                <a:t>未來</a:t>
              </a:r>
            </a:p>
          </p:txBody>
        </p:sp>
        <p:sp>
          <p:nvSpPr>
            <p:cNvPr id="174103" name="Rectangle 11"/>
            <p:cNvSpPr>
              <a:spLocks noChangeArrowheads="1"/>
            </p:cNvSpPr>
            <p:nvPr/>
          </p:nvSpPr>
          <p:spPr bwMode="auto">
            <a:xfrm>
              <a:off x="3892" y="2400"/>
              <a:ext cx="1580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</a:t>
              </a:r>
              <a:r>
                <a:rPr lang="zh-TW" altLang="en-US" sz="1400" b="1">
                  <a:ea typeface="華康特粗楷體" pitchFamily="65" charset="-120"/>
                </a:rPr>
                <a:t>以業代為中心，銷售</a:t>
              </a:r>
              <a:r>
                <a:rPr lang="en-US" altLang="zh-TW" sz="1400" b="1" u="sng">
                  <a:solidFill>
                    <a:srgbClr val="FF0066"/>
                  </a:solidFill>
                  <a:ea typeface="華康特粗楷體" pitchFamily="65" charset="-120"/>
                </a:rPr>
                <a:t>Know-How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藏在資深業代腦中，經驗不易傳承</a:t>
              </a:r>
            </a:p>
          </p:txBody>
        </p:sp>
        <p:sp>
          <p:nvSpPr>
            <p:cNvPr id="174104" name="Rectangle 12"/>
            <p:cNvSpPr>
              <a:spLocks noChangeArrowheads="1"/>
            </p:cNvSpPr>
            <p:nvPr/>
          </p:nvSpPr>
          <p:spPr bwMode="auto">
            <a:xfrm>
              <a:off x="2313" y="2400"/>
              <a:ext cx="1579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</a:t>
              </a:r>
              <a:r>
                <a:rPr lang="zh-TW" altLang="en-US" sz="1400" b="1">
                  <a:ea typeface="華康特粗楷體" pitchFamily="65" charset="-120"/>
                </a:rPr>
                <a:t>公司以實體產品銷售導向為主，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顧客無法獲得差異化服務</a:t>
              </a:r>
            </a:p>
          </p:txBody>
        </p:sp>
        <p:sp>
          <p:nvSpPr>
            <p:cNvPr id="174105" name="Rectangle 13"/>
            <p:cNvSpPr>
              <a:spLocks noChangeArrowheads="1"/>
            </p:cNvSpPr>
            <p:nvPr/>
          </p:nvSpPr>
          <p:spPr bwMode="auto">
            <a:xfrm>
              <a:off x="768" y="2400"/>
              <a:ext cx="1545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47638" indent="-1476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2.業代獨立解決顧客問題及維護顧客記錄，無效工作量多。</a:t>
              </a:r>
              <a:endParaRPr lang="zh-TW" altLang="en-US" sz="1400" b="1">
                <a:ea typeface="華康特粗楷體" pitchFamily="65" charset="-120"/>
              </a:endParaRPr>
            </a:p>
          </p:txBody>
        </p:sp>
        <p:sp>
          <p:nvSpPr>
            <p:cNvPr id="174106" name="Rectangle 14"/>
            <p:cNvSpPr>
              <a:spLocks noChangeArrowheads="1"/>
            </p:cNvSpPr>
            <p:nvPr/>
          </p:nvSpPr>
          <p:spPr bwMode="auto">
            <a:xfrm>
              <a:off x="3892" y="1872"/>
              <a:ext cx="1580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>
                  <a:ea typeface="華康特粗楷體" pitchFamily="65" charset="-120"/>
                </a:rPr>
                <a:t>在既有的生產力下，公司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欲提高銷售額便須增加雇用業代</a:t>
              </a:r>
            </a:p>
          </p:txBody>
        </p:sp>
        <p:sp>
          <p:nvSpPr>
            <p:cNvPr id="174107" name="Rectangle 15"/>
            <p:cNvSpPr>
              <a:spLocks noChangeArrowheads="1"/>
            </p:cNvSpPr>
            <p:nvPr/>
          </p:nvSpPr>
          <p:spPr bwMode="auto">
            <a:xfrm>
              <a:off x="2313" y="1872"/>
              <a:ext cx="1579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34938" indent="-1349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顧客與公司無直接接觸管道</a:t>
              </a:r>
              <a:r>
                <a:rPr lang="zh-TW" altLang="en-US" sz="1400" b="1">
                  <a:ea typeface="華康特粗楷體" pitchFamily="65" charset="-120"/>
                </a:rPr>
                <a:t>，詢問或客訴資料容易中途流失</a:t>
              </a:r>
            </a:p>
          </p:txBody>
        </p:sp>
        <p:sp>
          <p:nvSpPr>
            <p:cNvPr id="174108" name="Rectangle 16"/>
            <p:cNvSpPr>
              <a:spLocks noChangeArrowheads="1"/>
            </p:cNvSpPr>
            <p:nvPr/>
          </p:nvSpPr>
          <p:spPr bwMode="auto">
            <a:xfrm>
              <a:off x="768" y="1872"/>
              <a:ext cx="1545" cy="52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 marL="147638" indent="-147638" algn="l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zh-TW" sz="1400" b="1">
                  <a:ea typeface="華康特粗楷體" pitchFamily="65" charset="-120"/>
                </a:rPr>
                <a:t>1.</a:t>
              </a:r>
              <a:r>
                <a:rPr lang="zh-TW" altLang="en-US" sz="1400" b="1">
                  <a:ea typeface="華康特粗楷體" pitchFamily="65" charset="-120"/>
                </a:rPr>
                <a:t>資淺業代工作排程規劃不佳，</a:t>
              </a:r>
              <a:r>
                <a:rPr lang="zh-TW" altLang="en-US" sz="1400" b="1" u="sng">
                  <a:solidFill>
                    <a:srgbClr val="FF0066"/>
                  </a:solidFill>
                  <a:ea typeface="華康特粗楷體" pitchFamily="65" charset="-120"/>
                </a:rPr>
                <a:t>無效工時</a:t>
              </a:r>
              <a:r>
                <a:rPr lang="zh-TW" altLang="en-US" sz="1400" b="1">
                  <a:ea typeface="華康特粗楷體" pitchFamily="65" charset="-120"/>
                </a:rPr>
                <a:t>多</a:t>
              </a:r>
            </a:p>
          </p:txBody>
        </p:sp>
        <p:sp>
          <p:nvSpPr>
            <p:cNvPr id="174109" name="Rectangle 17"/>
            <p:cNvSpPr>
              <a:spLocks noChangeArrowheads="1"/>
            </p:cNvSpPr>
            <p:nvPr/>
          </p:nvSpPr>
          <p:spPr bwMode="auto">
            <a:xfrm>
              <a:off x="384" y="1872"/>
              <a:ext cx="384" cy="10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76200" tIns="38100" rIns="76200" bIns="38100"/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400" b="1">
                  <a:ea typeface="華康特粗楷體" pitchFamily="65" charset="-120"/>
                </a:rPr>
                <a:t>目前</a:t>
              </a:r>
            </a:p>
          </p:txBody>
        </p:sp>
        <p:sp>
          <p:nvSpPr>
            <p:cNvPr id="174110" name="Line 18"/>
            <p:cNvSpPr>
              <a:spLocks noChangeShapeType="1"/>
            </p:cNvSpPr>
            <p:nvPr/>
          </p:nvSpPr>
          <p:spPr bwMode="auto">
            <a:xfrm>
              <a:off x="384" y="1872"/>
              <a:ext cx="50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1" name="Line 19"/>
            <p:cNvSpPr>
              <a:spLocks noChangeShapeType="1"/>
            </p:cNvSpPr>
            <p:nvPr/>
          </p:nvSpPr>
          <p:spPr bwMode="auto">
            <a:xfrm>
              <a:off x="384" y="2928"/>
              <a:ext cx="50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2" name="Line 20"/>
            <p:cNvSpPr>
              <a:spLocks noChangeShapeType="1"/>
            </p:cNvSpPr>
            <p:nvPr/>
          </p:nvSpPr>
          <p:spPr bwMode="auto">
            <a:xfrm>
              <a:off x="384" y="4099"/>
              <a:ext cx="50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3" name="Line 21"/>
            <p:cNvSpPr>
              <a:spLocks noChangeShapeType="1"/>
            </p:cNvSpPr>
            <p:nvPr/>
          </p:nvSpPr>
          <p:spPr bwMode="auto">
            <a:xfrm>
              <a:off x="768" y="1872"/>
              <a:ext cx="0" cy="2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4" name="Line 22"/>
            <p:cNvSpPr>
              <a:spLocks noChangeShapeType="1"/>
            </p:cNvSpPr>
            <p:nvPr/>
          </p:nvSpPr>
          <p:spPr bwMode="auto">
            <a:xfrm>
              <a:off x="2313" y="1872"/>
              <a:ext cx="0" cy="2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5" name="Line 23"/>
            <p:cNvSpPr>
              <a:spLocks noChangeShapeType="1"/>
            </p:cNvSpPr>
            <p:nvPr/>
          </p:nvSpPr>
          <p:spPr bwMode="auto">
            <a:xfrm>
              <a:off x="3892" y="1872"/>
              <a:ext cx="0" cy="2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6" name="Line 24"/>
            <p:cNvSpPr>
              <a:spLocks noChangeShapeType="1"/>
            </p:cNvSpPr>
            <p:nvPr/>
          </p:nvSpPr>
          <p:spPr bwMode="auto">
            <a:xfrm>
              <a:off x="384" y="2928"/>
              <a:ext cx="0" cy="11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7" name="Line 25"/>
            <p:cNvSpPr>
              <a:spLocks noChangeShapeType="1"/>
            </p:cNvSpPr>
            <p:nvPr/>
          </p:nvSpPr>
          <p:spPr bwMode="auto">
            <a:xfrm>
              <a:off x="5472" y="2400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8" name="Line 26"/>
            <p:cNvSpPr>
              <a:spLocks noChangeShapeType="1"/>
            </p:cNvSpPr>
            <p:nvPr/>
          </p:nvSpPr>
          <p:spPr bwMode="auto">
            <a:xfrm>
              <a:off x="384" y="1872"/>
              <a:ext cx="0" cy="10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19" name="Line 27"/>
            <p:cNvSpPr>
              <a:spLocks noChangeShapeType="1"/>
            </p:cNvSpPr>
            <p:nvPr/>
          </p:nvSpPr>
          <p:spPr bwMode="auto">
            <a:xfrm>
              <a:off x="5472" y="1872"/>
              <a:ext cx="0" cy="5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20" name="Line 28"/>
            <p:cNvSpPr>
              <a:spLocks noChangeShapeType="1"/>
            </p:cNvSpPr>
            <p:nvPr/>
          </p:nvSpPr>
          <p:spPr bwMode="auto">
            <a:xfrm>
              <a:off x="5472" y="3408"/>
              <a:ext cx="0" cy="69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21" name="Line 29"/>
            <p:cNvSpPr>
              <a:spLocks noChangeShapeType="1"/>
            </p:cNvSpPr>
            <p:nvPr/>
          </p:nvSpPr>
          <p:spPr bwMode="auto">
            <a:xfrm>
              <a:off x="768" y="2400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74122" name="Line 30"/>
            <p:cNvSpPr>
              <a:spLocks noChangeShapeType="1"/>
            </p:cNvSpPr>
            <p:nvPr/>
          </p:nvSpPr>
          <p:spPr bwMode="auto">
            <a:xfrm>
              <a:off x="768" y="3408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60400" y="1212850"/>
            <a:ext cx="7696200" cy="1589088"/>
            <a:chOff x="416" y="764"/>
            <a:chExt cx="4848" cy="1001"/>
          </a:xfrm>
        </p:grpSpPr>
        <p:sp>
          <p:nvSpPr>
            <p:cNvPr id="174086" name="Text Box 32"/>
            <p:cNvSpPr txBox="1">
              <a:spLocks noChangeArrowheads="1"/>
            </p:cNvSpPr>
            <p:nvPr/>
          </p:nvSpPr>
          <p:spPr bwMode="auto">
            <a:xfrm>
              <a:off x="424" y="1291"/>
              <a:ext cx="381" cy="474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99CC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ctr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目標</a:t>
              </a:r>
              <a:endParaRPr lang="zh-TW" altLang="en-US" sz="2000" b="1">
                <a:solidFill>
                  <a:schemeClr val="accent1"/>
                </a:solidFill>
                <a:latin typeface="華康特粗楷體" pitchFamily="65" charset="-120"/>
                <a:ea typeface="華康特粗楷體" pitchFamily="65" charset="-120"/>
              </a:endParaRPr>
            </a:p>
          </p:txBody>
        </p:sp>
        <p:sp>
          <p:nvSpPr>
            <p:cNvPr id="174087" name="Oval 33"/>
            <p:cNvSpPr>
              <a:spLocks noChangeArrowheads="1"/>
            </p:cNvSpPr>
            <p:nvPr/>
          </p:nvSpPr>
          <p:spPr bwMode="auto">
            <a:xfrm>
              <a:off x="918" y="790"/>
              <a:ext cx="1183" cy="401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zh-TW" altLang="en-US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滿意的員工</a:t>
              </a:r>
            </a:p>
          </p:txBody>
        </p:sp>
        <p:sp>
          <p:nvSpPr>
            <p:cNvPr id="174088" name="Oval 34"/>
            <p:cNvSpPr>
              <a:spLocks noChangeArrowheads="1"/>
            </p:cNvSpPr>
            <p:nvPr/>
          </p:nvSpPr>
          <p:spPr bwMode="auto">
            <a:xfrm>
              <a:off x="2457" y="792"/>
              <a:ext cx="1186" cy="402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zh-TW" altLang="en-US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滿意的顧客</a:t>
              </a:r>
            </a:p>
          </p:txBody>
        </p:sp>
        <p:sp>
          <p:nvSpPr>
            <p:cNvPr id="174089" name="Oval 35"/>
            <p:cNvSpPr>
              <a:spLocks noChangeArrowheads="1"/>
            </p:cNvSpPr>
            <p:nvPr/>
          </p:nvSpPr>
          <p:spPr bwMode="auto">
            <a:xfrm>
              <a:off x="4011" y="806"/>
              <a:ext cx="1184" cy="393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zh-TW" altLang="en-US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第一流的公司</a:t>
              </a:r>
            </a:p>
          </p:txBody>
        </p:sp>
        <p:sp>
          <p:nvSpPr>
            <p:cNvPr id="174090" name="AutoShape 36"/>
            <p:cNvSpPr>
              <a:spLocks noChangeArrowheads="1"/>
            </p:cNvSpPr>
            <p:nvPr/>
          </p:nvSpPr>
          <p:spPr bwMode="auto">
            <a:xfrm>
              <a:off x="2161" y="908"/>
              <a:ext cx="254" cy="188"/>
            </a:xfrm>
            <a:custGeom>
              <a:avLst/>
              <a:gdLst>
                <a:gd name="T0" fmla="*/ 190 w 21600"/>
                <a:gd name="T1" fmla="*/ 0 h 21600"/>
                <a:gd name="T2" fmla="*/ 0 w 21600"/>
                <a:gd name="T3" fmla="*/ 94 h 21600"/>
                <a:gd name="T4" fmla="*/ 190 w 21600"/>
                <a:gd name="T5" fmla="*/ 188 h 21600"/>
                <a:gd name="T6" fmla="*/ 254 w 21600"/>
                <a:gd name="T7" fmla="*/ 94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02 w 21600"/>
                <a:gd name="T13" fmla="*/ 5400 h 21600"/>
                <a:gd name="T14" fmla="*/ 18879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091" name="AutoShape 37"/>
            <p:cNvSpPr>
              <a:spLocks noChangeArrowheads="1"/>
            </p:cNvSpPr>
            <p:nvPr/>
          </p:nvSpPr>
          <p:spPr bwMode="auto">
            <a:xfrm>
              <a:off x="3704" y="891"/>
              <a:ext cx="255" cy="189"/>
            </a:xfrm>
            <a:custGeom>
              <a:avLst/>
              <a:gdLst>
                <a:gd name="T0" fmla="*/ 191 w 21600"/>
                <a:gd name="T1" fmla="*/ 0 h 21600"/>
                <a:gd name="T2" fmla="*/ 0 w 21600"/>
                <a:gd name="T3" fmla="*/ 95 h 21600"/>
                <a:gd name="T4" fmla="*/ 191 w 21600"/>
                <a:gd name="T5" fmla="*/ 189 h 21600"/>
                <a:gd name="T6" fmla="*/ 255 w 21600"/>
                <a:gd name="T7" fmla="*/ 9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371 h 21600"/>
                <a:gd name="T14" fmla="*/ 18889 w 21600"/>
                <a:gd name="T15" fmla="*/ 162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4092" name="AutoShape 38"/>
            <p:cNvSpPr>
              <a:spLocks noChangeArrowheads="1"/>
            </p:cNvSpPr>
            <p:nvPr/>
          </p:nvSpPr>
          <p:spPr bwMode="auto">
            <a:xfrm>
              <a:off x="916" y="1419"/>
              <a:ext cx="1246" cy="321"/>
            </a:xfrm>
            <a:prstGeom prst="wedgeRoundRectCallout">
              <a:avLst>
                <a:gd name="adj1" fmla="val 15889"/>
                <a:gd name="adj2" fmla="val -121653"/>
                <a:gd name="adj3" fmla="val 16667"/>
              </a:avLst>
            </a:prstGeom>
            <a:solidFill>
              <a:schemeClr val="bg2"/>
            </a:solidFill>
            <a:ln w="50800">
              <a:solidFill>
                <a:srgbClr val="99CCFF"/>
              </a:solidFill>
              <a:miter lim="800000"/>
              <a:headEnd/>
              <a:tailEnd/>
            </a:ln>
          </p:spPr>
          <p:txBody>
            <a:bodyPr lIns="54000" tIns="46800" rIns="54000" bIns="46800" anchor="ctr"/>
            <a:lstStyle/>
            <a:p>
              <a:pPr fontAlgn="ctr">
                <a:spcBef>
                  <a:spcPct val="2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業代實質所得增加</a:t>
              </a:r>
            </a:p>
          </p:txBody>
        </p:sp>
        <p:sp>
          <p:nvSpPr>
            <p:cNvPr id="174093" name="AutoShape 39"/>
            <p:cNvSpPr>
              <a:spLocks noChangeArrowheads="1"/>
            </p:cNvSpPr>
            <p:nvPr/>
          </p:nvSpPr>
          <p:spPr bwMode="auto">
            <a:xfrm>
              <a:off x="2500" y="1409"/>
              <a:ext cx="1100" cy="337"/>
            </a:xfrm>
            <a:prstGeom prst="wedgeRoundRectCallout">
              <a:avLst>
                <a:gd name="adj1" fmla="val 20181"/>
                <a:gd name="adj2" fmla="val -116171"/>
                <a:gd name="adj3" fmla="val 16667"/>
              </a:avLst>
            </a:prstGeom>
            <a:solidFill>
              <a:schemeClr val="bg2"/>
            </a:solidFill>
            <a:ln w="50800">
              <a:solidFill>
                <a:srgbClr val="99CCFF"/>
              </a:solidFill>
              <a:miter lim="800000"/>
              <a:headEnd/>
              <a:tailEnd/>
            </a:ln>
          </p:spPr>
          <p:txBody>
            <a:bodyPr lIns="54000" tIns="46800" rIns="54000" bIns="46800" anchor="ctr"/>
            <a:lstStyle/>
            <a:p>
              <a:pPr fontAlgn="ctr">
                <a:spcBef>
                  <a:spcPct val="2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顧客佔有率提升</a:t>
              </a:r>
            </a:p>
          </p:txBody>
        </p:sp>
        <p:sp>
          <p:nvSpPr>
            <p:cNvPr id="174094" name="AutoShape 40"/>
            <p:cNvSpPr>
              <a:spLocks noChangeArrowheads="1"/>
            </p:cNvSpPr>
            <p:nvPr/>
          </p:nvSpPr>
          <p:spPr bwMode="auto">
            <a:xfrm>
              <a:off x="3981" y="1409"/>
              <a:ext cx="1283" cy="321"/>
            </a:xfrm>
            <a:prstGeom prst="wedgeRoundRectCallout">
              <a:avLst>
                <a:gd name="adj1" fmla="val 19444"/>
                <a:gd name="adj2" fmla="val -113551"/>
                <a:gd name="adj3" fmla="val 16667"/>
              </a:avLst>
            </a:prstGeom>
            <a:solidFill>
              <a:schemeClr val="bg2"/>
            </a:solidFill>
            <a:ln w="50800">
              <a:solidFill>
                <a:srgbClr val="99CCFF"/>
              </a:solidFill>
              <a:miter lim="800000"/>
              <a:headEnd/>
              <a:tailEnd/>
            </a:ln>
          </p:spPr>
          <p:txBody>
            <a:bodyPr lIns="54000" tIns="46800" rIns="54000" bIns="46800" anchor="ctr"/>
            <a:lstStyle/>
            <a:p>
              <a:pPr fontAlgn="ctr">
                <a:spcBef>
                  <a:spcPct val="2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汽車銷售業獲利率最佳</a:t>
              </a:r>
            </a:p>
          </p:txBody>
        </p:sp>
        <p:sp>
          <p:nvSpPr>
            <p:cNvPr id="174095" name="Text Box 41"/>
            <p:cNvSpPr txBox="1">
              <a:spLocks noChangeArrowheads="1"/>
            </p:cNvSpPr>
            <p:nvPr/>
          </p:nvSpPr>
          <p:spPr bwMode="auto">
            <a:xfrm>
              <a:off x="416" y="764"/>
              <a:ext cx="388" cy="474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99CCFF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ctr">
                <a:spcBef>
                  <a:spcPct val="50000"/>
                </a:spcBef>
              </a:pPr>
              <a:r>
                <a:rPr lang="zh-TW" altLang="en-US" sz="2000" b="1">
                  <a:solidFill>
                    <a:srgbClr val="FFFFFF"/>
                  </a:solidFill>
                  <a:latin typeface="華康特粗楷體" pitchFamily="65" charset="-120"/>
                  <a:ea typeface="華康特粗楷體" pitchFamily="65" charset="-120"/>
                </a:rPr>
                <a:t>策略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370</Words>
  <Application>Microsoft Office PowerPoint</Application>
  <PresentationFormat>如螢幕大小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教學目標</vt:lpstr>
      <vt:lpstr>文件</vt:lpstr>
      <vt:lpstr>匯豐汽車的改革</vt:lpstr>
      <vt:lpstr>匯豐預期效益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教學目標</dc:title>
  <dc:creator>Your User Name</dc:creator>
  <cp:lastModifiedBy>Your User Name</cp:lastModifiedBy>
  <cp:revision>2</cp:revision>
  <dcterms:created xsi:type="dcterms:W3CDTF">2010-07-17T13:41:41Z</dcterms:created>
  <dcterms:modified xsi:type="dcterms:W3CDTF">2010-07-17T13:44:19Z</dcterms:modified>
</cp:coreProperties>
</file>